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5" r:id="rId10"/>
    <p:sldId id="266"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lear Sans Regular Bold" panose="020B0603030202020304" pitchFamily="3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95A6F90-5D2B-4C3A-81C7-E6694CFCA0FD}">
          <p14:sldIdLst>
            <p14:sldId id="256"/>
            <p14:sldId id="257"/>
          </p14:sldIdLst>
        </p14:section>
        <p14:section name="Untitled Section" id="{DDDF0B8D-EA34-4B9C-AACF-8A68CB69AB86}">
          <p14:sldIdLst>
            <p14:sldId id="258"/>
            <p14:sldId id="259"/>
            <p14:sldId id="260"/>
            <p14:sldId id="261"/>
            <p14:sldId id="262"/>
            <p14:sldId id="263"/>
            <p14:sldId id="265"/>
            <p14:sldId id="2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963488"/>
    <a:srgbClr val="883C84"/>
    <a:srgbClr val="461B49"/>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A95D5E-729B-0043-8387-07BF6E35AA89}" v="1" dt="2023-11-03T11:29:26.7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5909" autoAdjust="0"/>
  </p:normalViewPr>
  <p:slideViewPr>
    <p:cSldViewPr>
      <p:cViewPr varScale="1">
        <p:scale>
          <a:sx n="76" d="100"/>
          <a:sy n="76" d="100"/>
        </p:scale>
        <p:origin x="56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lina Kryvanos" userId="c302a84c0478ef17" providerId="LiveId" clId="{BFA95D5E-729B-0043-8387-07BF6E35AA89}"/>
    <pc:docChg chg="custSel modSld">
      <pc:chgData name="Halina Kryvanos" userId="c302a84c0478ef17" providerId="LiveId" clId="{BFA95D5E-729B-0043-8387-07BF6E35AA89}" dt="2023-11-03T11:29:08.356" v="31" actId="20577"/>
      <pc:docMkLst>
        <pc:docMk/>
      </pc:docMkLst>
      <pc:sldChg chg="modSp mod">
        <pc:chgData name="Halina Kryvanos" userId="c302a84c0478ef17" providerId="LiveId" clId="{BFA95D5E-729B-0043-8387-07BF6E35AA89}" dt="2023-11-03T11:29:08.356" v="31" actId="20577"/>
        <pc:sldMkLst>
          <pc:docMk/>
          <pc:sldMk cId="0" sldId="263"/>
        </pc:sldMkLst>
        <pc:spChg chg="mod">
          <ac:chgData name="Halina Kryvanos" userId="c302a84c0478ef17" providerId="LiveId" clId="{BFA95D5E-729B-0043-8387-07BF6E35AA89}" dt="2023-11-03T11:29:08.356" v="31" actId="20577"/>
          <ac:spMkLst>
            <pc:docMk/>
            <pc:sldMk cId="0" sldId="263"/>
            <ac:spMk id="32" creationId="{F562F17D-A57E-C4F4-7E05-DA162C13834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github.com/halinakryvanos/SocialBuzz"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public.tableau.com/views/SosialBuzzDashboard_16984171453280/SocialBuzz3?:language=en-US&amp;publish=yes&amp;:display_count=n&amp;:origin=viz_share_link" TargetMode="External"/><Relationship Id="rId5" Type="http://schemas.openxmlformats.org/officeDocument/2006/relationships/image" Target="../media/image19.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BY"/>
          </a:p>
        </p:txBody>
      </p:sp>
      <p:grpSp>
        <p:nvGrpSpPr>
          <p:cNvPr id="3" name="Group 3"/>
          <p:cNvGrpSpPr/>
          <p:nvPr/>
        </p:nvGrpSpPr>
        <p:grpSpPr>
          <a:xfrm>
            <a:off x="6545735" y="31090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056033" y="126141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4271106"/>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Social Buzz 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BY"/>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77931" y="1685151"/>
            <a:ext cx="8449085" cy="7115950"/>
            <a:chOff x="0" y="0"/>
            <a:chExt cx="11265447" cy="9487931"/>
          </a:xfrm>
        </p:grpSpPr>
        <p:sp>
          <p:nvSpPr>
            <p:cNvPr id="3" name="TextBox 3"/>
            <p:cNvSpPr txBox="1"/>
            <p:nvPr/>
          </p:nvSpPr>
          <p:spPr>
            <a:xfrm>
              <a:off x="0" y="0"/>
              <a:ext cx="8189959" cy="1641474"/>
            </a:xfrm>
            <a:prstGeom prst="rect">
              <a:avLst/>
            </a:prstGeom>
          </p:spPr>
          <p:txBody>
            <a:bodyPr wrap="square" lIns="0" tIns="0" rIns="0" bIns="0" rtlCol="0" anchor="t">
              <a:spAutoFit/>
            </a:bodyPr>
            <a:lstStyle/>
            <a:p>
              <a:pPr>
                <a:lnSpc>
                  <a:spcPts val="9600"/>
                </a:lnSpc>
              </a:pPr>
              <a:r>
                <a:rPr lang="en-US" sz="8000" spc="-80" dirty="0">
                  <a:solidFill>
                    <a:schemeClr val="bg1"/>
                  </a:solidFill>
                  <a:highlight>
                    <a:srgbClr val="A100FF"/>
                  </a:highlight>
                  <a:latin typeface="Graphik Regular" panose="020B0503030202060203" pitchFamily="34" charset="0"/>
                </a:rPr>
                <a:t>Today's agenda</a:t>
              </a:r>
            </a:p>
          </p:txBody>
        </p:sp>
        <p:sp>
          <p:nvSpPr>
            <p:cNvPr id="4" name="TextBox 4"/>
            <p:cNvSpPr txBox="1"/>
            <p:nvPr/>
          </p:nvSpPr>
          <p:spPr>
            <a:xfrm>
              <a:off x="0" y="2298167"/>
              <a:ext cx="11265447" cy="7189764"/>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en-US" sz="4000" spc="-19" dirty="0">
                  <a:latin typeface="Graphik Regular" panose="020B0503030202060203" pitchFamily="34" charset="0"/>
                </a:rPr>
                <a:t>Project recap</a:t>
              </a:r>
            </a:p>
            <a:p>
              <a:pPr marL="571500" indent="-571500">
                <a:lnSpc>
                  <a:spcPct val="150000"/>
                </a:lnSpc>
                <a:buFont typeface="Arial" panose="020B0604020202020204" pitchFamily="34" charset="0"/>
                <a:buChar char="•"/>
              </a:pPr>
              <a:r>
                <a:rPr lang="en-US" sz="4000" spc="-19" dirty="0">
                  <a:latin typeface="Graphik Regular" panose="020B0503030202060203" pitchFamily="34" charset="0"/>
                </a:rPr>
                <a:t>Problem</a:t>
              </a:r>
            </a:p>
            <a:p>
              <a:pPr marL="571500" indent="-571500">
                <a:lnSpc>
                  <a:spcPct val="150000"/>
                </a:lnSpc>
                <a:buFont typeface="Arial" panose="020B0604020202020204" pitchFamily="34" charset="0"/>
                <a:buChar char="•"/>
              </a:pPr>
              <a:r>
                <a:rPr lang="en-US" sz="4000" spc="-19" dirty="0">
                  <a:latin typeface="Graphik Regular" panose="020B0503030202060203" pitchFamily="34" charset="0"/>
                </a:rPr>
                <a:t>The Analytics team</a:t>
              </a:r>
            </a:p>
            <a:p>
              <a:pPr marL="571500" indent="-571500">
                <a:lnSpc>
                  <a:spcPct val="150000"/>
                </a:lnSpc>
                <a:buFont typeface="Arial" panose="020B0604020202020204" pitchFamily="34" charset="0"/>
                <a:buChar char="•"/>
              </a:pPr>
              <a:r>
                <a:rPr lang="en-US" sz="4000" spc="-19" dirty="0">
                  <a:latin typeface="Graphik Regular" panose="020B0503030202060203" pitchFamily="34" charset="0"/>
                </a:rPr>
                <a:t>Process</a:t>
              </a:r>
            </a:p>
            <a:p>
              <a:pPr marL="571500" indent="-571500">
                <a:lnSpc>
                  <a:spcPct val="150000"/>
                </a:lnSpc>
                <a:buFont typeface="Arial" panose="020B0604020202020204" pitchFamily="34" charset="0"/>
                <a:buChar char="•"/>
              </a:pPr>
              <a:r>
                <a:rPr lang="en-US" sz="4000" spc="-19" dirty="0">
                  <a:latin typeface="Graphik Regular" panose="020B0503030202060203" pitchFamily="34" charset="0"/>
                </a:rPr>
                <a:t>Insights</a:t>
              </a:r>
            </a:p>
            <a:p>
              <a:pPr marL="571500" indent="-571500">
                <a:lnSpc>
                  <a:spcPct val="150000"/>
                </a:lnSpc>
                <a:buFont typeface="Arial" panose="020B0604020202020204" pitchFamily="34" charset="0"/>
                <a:buChar char="•"/>
              </a:pPr>
              <a:r>
                <a:rPr lang="en-US" sz="4000" spc="-19" dirty="0">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BY"/>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BY"/>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BY"/>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29885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5867400" y="1398719"/>
            <a:ext cx="11342283" cy="7005067"/>
          </a:xfrm>
          <a:prstGeom prst="rect">
            <a:avLst/>
          </a:prstGeom>
          <a:solidFill>
            <a:schemeClr val="bg1"/>
          </a:solidFill>
        </p:spPr>
        <p:txBody>
          <a:bodyPr/>
          <a:lstStyle/>
          <a:p>
            <a:pPr algn="r"/>
            <a:endParaRPr lang="en-IN" b="1"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018369" y="1324174"/>
            <a:ext cx="7287667" cy="7162803"/>
          </a:xfrm>
          <a:prstGeom prst="rect">
            <a:avLst/>
          </a:prstGeom>
        </p:spPr>
      </p:pic>
      <p:sp>
        <p:nvSpPr>
          <p:cNvPr id="33" name="TextBox 33"/>
          <p:cNvSpPr txBox="1"/>
          <p:nvPr/>
        </p:nvSpPr>
        <p:spPr>
          <a:xfrm>
            <a:off x="2542098" y="3408003"/>
            <a:ext cx="3792379" cy="2462213"/>
          </a:xfrm>
          <a:prstGeom prst="rect">
            <a:avLst/>
          </a:prstGeom>
        </p:spPr>
        <p:txBody>
          <a:bodyPr wrap="square"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6" name="TextBox 35">
            <a:extLst>
              <a:ext uri="{FF2B5EF4-FFF2-40B4-BE49-F238E27FC236}">
                <a16:creationId xmlns:a16="http://schemas.microsoft.com/office/drawing/2014/main" id="{9D341010-F740-F60A-621B-9BF14E6A96F0}"/>
              </a:ext>
            </a:extLst>
          </p:cNvPr>
          <p:cNvSpPr txBox="1"/>
          <p:nvPr/>
        </p:nvSpPr>
        <p:spPr>
          <a:xfrm>
            <a:off x="9291605" y="3329328"/>
            <a:ext cx="7592469" cy="4339650"/>
          </a:xfrm>
          <a:prstGeom prst="rect">
            <a:avLst/>
          </a:prstGeom>
          <a:noFill/>
        </p:spPr>
        <p:txBody>
          <a:bodyPr wrap="square" rtlCol="0">
            <a:spAutoFit/>
          </a:bodyPr>
          <a:lstStyle/>
          <a:p>
            <a:pPr algn="l">
              <a:lnSpc>
                <a:spcPct val="150000"/>
              </a:lnSpc>
              <a:buFont typeface="+mj-lt"/>
              <a:buAutoNum type="arabicPeriod"/>
            </a:pPr>
            <a:r>
              <a:rPr lang="en-US" sz="2400" b="0" i="0" dirty="0">
                <a:solidFill>
                  <a:srgbClr val="374151"/>
                </a:solidFill>
                <a:effectLst/>
                <a:latin typeface="Söhne"/>
              </a:rPr>
              <a:t>Social Buzz: Social Buzz is a rapidly growing social marketing platform on a global scale.</a:t>
            </a:r>
          </a:p>
          <a:p>
            <a:pPr algn="l">
              <a:lnSpc>
                <a:spcPct val="150000"/>
              </a:lnSpc>
              <a:buFont typeface="+mj-lt"/>
              <a:buAutoNum type="arabicPeriod"/>
            </a:pPr>
            <a:r>
              <a:rPr lang="en-US" sz="2400" dirty="0">
                <a:solidFill>
                  <a:srgbClr val="374151"/>
                </a:solidFill>
                <a:latin typeface="Söhne"/>
              </a:rPr>
              <a:t> Audit of Social Buzz big data Practice.</a:t>
            </a:r>
          </a:p>
          <a:p>
            <a:pPr algn="l">
              <a:lnSpc>
                <a:spcPct val="150000"/>
              </a:lnSpc>
              <a:buFont typeface="+mj-lt"/>
              <a:buAutoNum type="arabicPeriod"/>
            </a:pPr>
            <a:r>
              <a:rPr lang="en-US" sz="2400" b="0" i="0" dirty="0">
                <a:solidFill>
                  <a:srgbClr val="374151"/>
                </a:solidFill>
                <a:effectLst/>
                <a:latin typeface="Söhne"/>
              </a:rPr>
              <a:t> Recommendation of successful IPO.</a:t>
            </a:r>
          </a:p>
          <a:p>
            <a:pPr algn="l">
              <a:lnSpc>
                <a:spcPct val="150000"/>
              </a:lnSpc>
              <a:buFont typeface="+mj-lt"/>
              <a:buAutoNum type="arabicPeriod"/>
            </a:pPr>
            <a:r>
              <a:rPr lang="en-US" sz="2400" b="0" i="0" dirty="0">
                <a:solidFill>
                  <a:srgbClr val="374151"/>
                </a:solidFill>
                <a:effectLst/>
                <a:latin typeface="Söhne"/>
              </a:rPr>
              <a:t> Analysis to find top 5 most Popular categories of content.</a:t>
            </a:r>
          </a:p>
          <a:p>
            <a:pPr algn="l">
              <a:lnSpc>
                <a:spcPct val="150000"/>
              </a:lnSpc>
              <a:buFont typeface="+mj-lt"/>
              <a:buAutoNum type="arabicPeriod"/>
            </a:pPr>
            <a:r>
              <a:rPr lang="en-US" sz="2400" dirty="0">
                <a:solidFill>
                  <a:srgbClr val="374151"/>
                </a:solidFill>
                <a:latin typeface="Söhne"/>
              </a:rPr>
              <a:t> Understand or extracting insights of </a:t>
            </a:r>
            <a:r>
              <a:rPr lang="en-US" sz="2400" b="0" i="0" dirty="0">
                <a:solidFill>
                  <a:srgbClr val="374151"/>
                </a:solidFill>
                <a:effectLst/>
                <a:latin typeface="Söhne"/>
              </a:rPr>
              <a:t> the massive amount of unstructured data.</a:t>
            </a:r>
          </a:p>
          <a:p>
            <a:pPr algn="l"/>
            <a:endParaRPr lang="en-US" sz="2400" b="0" i="0" dirty="0">
              <a:solidFill>
                <a:srgbClr val="374151"/>
              </a:solidFill>
              <a:effectLst/>
              <a:latin typeface="Söhn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BY"/>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559254" y="43504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BY"/>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ED3A7916-48B4-9436-2BE3-98050DAAA6BC}"/>
              </a:ext>
            </a:extLst>
          </p:cNvPr>
          <p:cNvSpPr txBox="1"/>
          <p:nvPr/>
        </p:nvSpPr>
        <p:spPr>
          <a:xfrm>
            <a:off x="1856535" y="5414872"/>
            <a:ext cx="7904419" cy="390350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bg1"/>
                </a:solidFill>
              </a:rPr>
              <a:t>Every day over 100000 pieces of content posts.</a:t>
            </a:r>
          </a:p>
          <a:p>
            <a:pPr marL="457200" indent="-457200">
              <a:lnSpc>
                <a:spcPct val="150000"/>
              </a:lnSpc>
              <a:buFont typeface="Arial" panose="020B0604020202020204" pitchFamily="34" charset="0"/>
              <a:buChar char="•"/>
            </a:pPr>
            <a:r>
              <a:rPr lang="en-IN" sz="2800" dirty="0">
                <a:solidFill>
                  <a:schemeClr val="bg1"/>
                </a:solidFill>
              </a:rPr>
              <a:t>Over 500 million users reached in each month.</a:t>
            </a:r>
          </a:p>
          <a:p>
            <a:pPr marL="457200" indent="-457200">
              <a:lnSpc>
                <a:spcPct val="150000"/>
              </a:lnSpc>
              <a:buFont typeface="Arial" panose="020B0604020202020204" pitchFamily="34" charset="0"/>
              <a:buChar char="•"/>
            </a:pPr>
            <a:r>
              <a:rPr lang="en-IN" sz="2800" dirty="0">
                <a:solidFill>
                  <a:schemeClr val="bg1"/>
                </a:solidFill>
              </a:rPr>
              <a:t>Over 16 ways reactions of contents.</a:t>
            </a:r>
          </a:p>
          <a:p>
            <a:pPr marL="457200" indent="-457200">
              <a:lnSpc>
                <a:spcPct val="150000"/>
              </a:lnSpc>
              <a:buFont typeface="Arial" panose="020B0604020202020204" pitchFamily="34" charset="0"/>
              <a:buChar char="•"/>
            </a:pPr>
            <a:r>
              <a:rPr lang="en-IN" sz="2800" dirty="0">
                <a:solidFill>
                  <a:schemeClr val="bg1"/>
                </a:solidFill>
              </a:rPr>
              <a:t>Very hard to massive data  unstructured data</a:t>
            </a:r>
          </a:p>
          <a:p>
            <a:pPr marL="457200" indent="-457200">
              <a:lnSpc>
                <a:spcPct val="150000"/>
              </a:lnSpc>
              <a:buFont typeface="Arial" panose="020B0604020202020204" pitchFamily="34" charset="0"/>
              <a:buChar char="•"/>
            </a:pPr>
            <a:r>
              <a:rPr lang="en-IN" sz="2800" dirty="0">
                <a:solidFill>
                  <a:schemeClr val="bg1"/>
                </a:solidFill>
              </a:rPr>
              <a:t>More than 10 reactions have for a sentiment</a:t>
            </a:r>
          </a:p>
          <a:p>
            <a:pPr marL="457200" indent="-457200">
              <a:lnSpc>
                <a:spcPct val="150000"/>
              </a:lnSpc>
              <a:buFont typeface="Arial" panose="020B0604020202020204" pitchFamily="34" charset="0"/>
              <a:buChar char="•"/>
            </a:pPr>
            <a:endParaRPr lang="en-IN"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BY"/>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BY"/>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376807" y="4022355"/>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txBody>
            <a:bodyPr/>
            <a:lstStyle/>
            <a:p>
              <a:endParaRPr lang="en-BY"/>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BY"/>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4" name="TextBox 33">
            <a:extLst>
              <a:ext uri="{FF2B5EF4-FFF2-40B4-BE49-F238E27FC236}">
                <a16:creationId xmlns:a16="http://schemas.microsoft.com/office/drawing/2014/main" id="{035DE108-6C0B-A9A4-D495-9FDE976AF523}"/>
              </a:ext>
            </a:extLst>
          </p:cNvPr>
          <p:cNvSpPr txBox="1"/>
          <p:nvPr/>
        </p:nvSpPr>
        <p:spPr>
          <a:xfrm>
            <a:off x="14287502" y="1789232"/>
            <a:ext cx="4000497" cy="954107"/>
          </a:xfrm>
          <a:prstGeom prst="rect">
            <a:avLst/>
          </a:prstGeom>
          <a:noFill/>
        </p:spPr>
        <p:txBody>
          <a:bodyPr wrap="square" rtlCol="0">
            <a:spAutoFit/>
          </a:bodyPr>
          <a:lstStyle/>
          <a:p>
            <a:r>
              <a:rPr lang="en-US" sz="2800" b="1" i="0" dirty="0">
                <a:solidFill>
                  <a:srgbClr val="000000"/>
                </a:solidFill>
                <a:effectLst/>
                <a:latin typeface="Cadiz"/>
              </a:rPr>
              <a:t>Andrew Fleming </a:t>
            </a:r>
          </a:p>
          <a:p>
            <a:r>
              <a:rPr lang="en-US" sz="2800" b="0" i="0" dirty="0">
                <a:solidFill>
                  <a:srgbClr val="000000"/>
                </a:solidFill>
                <a:effectLst/>
                <a:latin typeface="Cadiz"/>
              </a:rPr>
              <a:t>(Chief Technical Architect</a:t>
            </a:r>
            <a:r>
              <a:rPr lang="en-US" b="0" i="0" dirty="0">
                <a:solidFill>
                  <a:srgbClr val="000000"/>
                </a:solidFill>
                <a:effectLst/>
                <a:latin typeface="Cadiz"/>
              </a:rPr>
              <a:t>)</a:t>
            </a:r>
            <a:endParaRPr lang="en-IN" dirty="0"/>
          </a:p>
        </p:txBody>
      </p:sp>
      <p:sp>
        <p:nvSpPr>
          <p:cNvPr id="35" name="TextBox 34">
            <a:extLst>
              <a:ext uri="{FF2B5EF4-FFF2-40B4-BE49-F238E27FC236}">
                <a16:creationId xmlns:a16="http://schemas.microsoft.com/office/drawing/2014/main" id="{2E701D75-3219-C2EF-6DB5-6AC62AFE55B5}"/>
              </a:ext>
            </a:extLst>
          </p:cNvPr>
          <p:cNvSpPr txBox="1"/>
          <p:nvPr/>
        </p:nvSpPr>
        <p:spPr>
          <a:xfrm>
            <a:off x="14249402" y="4586560"/>
            <a:ext cx="3341068" cy="954107"/>
          </a:xfrm>
          <a:prstGeom prst="rect">
            <a:avLst/>
          </a:prstGeom>
          <a:noFill/>
        </p:spPr>
        <p:txBody>
          <a:bodyPr wrap="square" rtlCol="0">
            <a:spAutoFit/>
          </a:bodyPr>
          <a:lstStyle/>
          <a:p>
            <a:r>
              <a:rPr lang="en-IN" sz="2800" b="1" i="0" dirty="0">
                <a:solidFill>
                  <a:srgbClr val="000000"/>
                </a:solidFill>
                <a:effectLst/>
                <a:latin typeface="Cadiz"/>
              </a:rPr>
              <a:t>Marcus</a:t>
            </a:r>
            <a:r>
              <a:rPr lang="en-IN" sz="2800" b="1" dirty="0">
                <a:solidFill>
                  <a:srgbClr val="000000"/>
                </a:solidFill>
                <a:latin typeface="Cadiz"/>
              </a:rPr>
              <a:t> </a:t>
            </a:r>
            <a:r>
              <a:rPr lang="en-IN" sz="2800" b="1" i="0" dirty="0">
                <a:solidFill>
                  <a:srgbClr val="000000"/>
                </a:solidFill>
                <a:effectLst/>
                <a:latin typeface="Cadiz"/>
              </a:rPr>
              <a:t>Rampton</a:t>
            </a:r>
            <a:r>
              <a:rPr lang="en-IN" sz="1400" b="1" i="0" dirty="0">
                <a:solidFill>
                  <a:srgbClr val="000000"/>
                </a:solidFill>
                <a:effectLst/>
                <a:latin typeface="Cadiz"/>
              </a:rPr>
              <a:t> </a:t>
            </a:r>
          </a:p>
          <a:p>
            <a:r>
              <a:rPr lang="en-IN" b="0" i="0" dirty="0">
                <a:solidFill>
                  <a:srgbClr val="000000"/>
                </a:solidFill>
                <a:effectLst/>
                <a:latin typeface="Cadiz"/>
              </a:rPr>
              <a:t>(</a:t>
            </a:r>
            <a:r>
              <a:rPr lang="en-IN" sz="2800" b="0" i="0" dirty="0">
                <a:solidFill>
                  <a:srgbClr val="000000"/>
                </a:solidFill>
                <a:effectLst/>
                <a:latin typeface="Cadiz"/>
              </a:rPr>
              <a:t>Senior Principle)</a:t>
            </a:r>
            <a:endParaRPr lang="en-IN" dirty="0"/>
          </a:p>
        </p:txBody>
      </p:sp>
      <p:sp>
        <p:nvSpPr>
          <p:cNvPr id="36" name="TextBox 35">
            <a:extLst>
              <a:ext uri="{FF2B5EF4-FFF2-40B4-BE49-F238E27FC236}">
                <a16:creationId xmlns:a16="http://schemas.microsoft.com/office/drawing/2014/main" id="{524B6DE2-24AE-B936-3BB8-A526C2EB1FD7}"/>
              </a:ext>
            </a:extLst>
          </p:cNvPr>
          <p:cNvSpPr txBox="1"/>
          <p:nvPr/>
        </p:nvSpPr>
        <p:spPr>
          <a:xfrm flipH="1">
            <a:off x="14249402" y="7543662"/>
            <a:ext cx="3495603" cy="954107"/>
          </a:xfrm>
          <a:prstGeom prst="rect">
            <a:avLst/>
          </a:prstGeom>
          <a:noFill/>
        </p:spPr>
        <p:txBody>
          <a:bodyPr wrap="square" rtlCol="0">
            <a:spAutoFit/>
          </a:bodyPr>
          <a:lstStyle/>
          <a:p>
            <a:r>
              <a:rPr lang="en-US" sz="2800" b="1" dirty="0"/>
              <a:t>Halina </a:t>
            </a:r>
            <a:r>
              <a:rPr lang="en-US" sz="2800" b="1" dirty="0" err="1"/>
              <a:t>Kryvanos</a:t>
            </a:r>
            <a:endParaRPr lang="en-IN" sz="2800" b="1" dirty="0"/>
          </a:p>
          <a:p>
            <a:r>
              <a:rPr lang="en-IN" sz="2400" dirty="0"/>
              <a:t>(</a:t>
            </a:r>
            <a:r>
              <a:rPr lang="en-IN" sz="2800" dirty="0"/>
              <a:t>Data Analyst)</a:t>
            </a:r>
            <a:endParaRPr lang="en-IN" dirty="0"/>
          </a:p>
        </p:txBody>
      </p:sp>
      <p:sp>
        <p:nvSpPr>
          <p:cNvPr id="30" name="Freeform 25">
            <a:extLst>
              <a:ext uri="{FF2B5EF4-FFF2-40B4-BE49-F238E27FC236}">
                <a16:creationId xmlns:a16="http://schemas.microsoft.com/office/drawing/2014/main" id="{A52468D1-3EBF-E542-7E38-5D6AA985629B}"/>
              </a:ext>
            </a:extLst>
          </p:cNvPr>
          <p:cNvSpPr/>
          <p:nvPr/>
        </p:nvSpPr>
        <p:spPr>
          <a:xfrm>
            <a:off x="11546354" y="1204744"/>
            <a:ext cx="2123087"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BY"/>
          </a:p>
        </p:txBody>
      </p:sp>
      <p:grpSp>
        <p:nvGrpSpPr>
          <p:cNvPr id="18" name="Group 18"/>
          <p:cNvGrpSpPr>
            <a:grpSpLocks noChangeAspect="1"/>
          </p:cNvGrpSpPr>
          <p:nvPr/>
        </p:nvGrpSpPr>
        <p:grpSpPr>
          <a:xfrm>
            <a:off x="11383453" y="7092752"/>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BY"/>
            </a:p>
          </p:txBody>
        </p:sp>
      </p:grpSp>
      <p:grpSp>
        <p:nvGrpSpPr>
          <p:cNvPr id="32" name="Group 28">
            <a:extLst>
              <a:ext uri="{FF2B5EF4-FFF2-40B4-BE49-F238E27FC236}">
                <a16:creationId xmlns:a16="http://schemas.microsoft.com/office/drawing/2014/main" id="{A508B742-6747-3CCB-5B05-0F61746C224E}"/>
              </a:ext>
            </a:extLst>
          </p:cNvPr>
          <p:cNvGrpSpPr>
            <a:grpSpLocks noChangeAspect="1"/>
          </p:cNvGrpSpPr>
          <p:nvPr/>
        </p:nvGrpSpPr>
        <p:grpSpPr>
          <a:xfrm>
            <a:off x="11529267" y="1204744"/>
            <a:ext cx="2174041" cy="2165548"/>
            <a:chOff x="0" y="0"/>
            <a:chExt cx="6502400" cy="6477000"/>
          </a:xfrm>
        </p:grpSpPr>
        <p:sp>
          <p:nvSpPr>
            <p:cNvPr id="33" name="Freeform 29">
              <a:extLst>
                <a:ext uri="{FF2B5EF4-FFF2-40B4-BE49-F238E27FC236}">
                  <a16:creationId xmlns:a16="http://schemas.microsoft.com/office/drawing/2014/main" id="{BD92F896-5538-EA8C-9A18-D22000AA1A5D}"/>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7" name="Freeform 30">
              <a:extLst>
                <a:ext uri="{FF2B5EF4-FFF2-40B4-BE49-F238E27FC236}">
                  <a16:creationId xmlns:a16="http://schemas.microsoft.com/office/drawing/2014/main" id="{E5859CB5-EA69-E487-6AC8-A0B912849815}"/>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BY"/>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BY"/>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BY"/>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BY"/>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BY"/>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BY"/>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5A6733CB-219C-59BC-BE95-6668C00C3E6C}"/>
              </a:ext>
            </a:extLst>
          </p:cNvPr>
          <p:cNvSpPr txBox="1"/>
          <p:nvPr/>
        </p:nvSpPr>
        <p:spPr>
          <a:xfrm flipH="1">
            <a:off x="4415368" y="1383048"/>
            <a:ext cx="4393255" cy="646331"/>
          </a:xfrm>
          <a:prstGeom prst="rect">
            <a:avLst/>
          </a:prstGeom>
          <a:noFill/>
        </p:spPr>
        <p:txBody>
          <a:bodyPr wrap="square" rtlCol="0">
            <a:spAutoFit/>
          </a:bodyPr>
          <a:lstStyle/>
          <a:p>
            <a:r>
              <a:rPr lang="en-IN" sz="3600" dirty="0">
                <a:solidFill>
                  <a:schemeClr val="bg1">
                    <a:lumMod val="95000"/>
                  </a:schemeClr>
                </a:solidFill>
              </a:rPr>
              <a:t>Data Understanding</a:t>
            </a:r>
          </a:p>
        </p:txBody>
      </p:sp>
      <p:sp>
        <p:nvSpPr>
          <p:cNvPr id="40" name="TextBox 39">
            <a:extLst>
              <a:ext uri="{FF2B5EF4-FFF2-40B4-BE49-F238E27FC236}">
                <a16:creationId xmlns:a16="http://schemas.microsoft.com/office/drawing/2014/main" id="{2CF1861F-19A8-3D65-7EED-75B8A0771549}"/>
              </a:ext>
            </a:extLst>
          </p:cNvPr>
          <p:cNvSpPr txBox="1"/>
          <p:nvPr/>
        </p:nvSpPr>
        <p:spPr>
          <a:xfrm>
            <a:off x="6162463" y="3070756"/>
            <a:ext cx="3198467" cy="646331"/>
          </a:xfrm>
          <a:prstGeom prst="rect">
            <a:avLst/>
          </a:prstGeom>
          <a:noFill/>
        </p:spPr>
        <p:txBody>
          <a:bodyPr wrap="square" rtlCol="0">
            <a:spAutoFit/>
          </a:bodyPr>
          <a:lstStyle/>
          <a:p>
            <a:r>
              <a:rPr lang="en-IN" sz="3600" dirty="0">
                <a:solidFill>
                  <a:schemeClr val="bg1">
                    <a:lumMod val="95000"/>
                  </a:schemeClr>
                </a:solidFill>
              </a:rPr>
              <a:t>Data Cleaning</a:t>
            </a:r>
          </a:p>
        </p:txBody>
      </p:sp>
      <p:sp>
        <p:nvSpPr>
          <p:cNvPr id="42" name="TextBox 41">
            <a:extLst>
              <a:ext uri="{FF2B5EF4-FFF2-40B4-BE49-F238E27FC236}">
                <a16:creationId xmlns:a16="http://schemas.microsoft.com/office/drawing/2014/main" id="{56C737BD-E3BF-7E40-2313-298E4FAC1790}"/>
              </a:ext>
            </a:extLst>
          </p:cNvPr>
          <p:cNvSpPr txBox="1"/>
          <p:nvPr/>
        </p:nvSpPr>
        <p:spPr>
          <a:xfrm rot="10800000" flipV="1">
            <a:off x="7932202" y="4646795"/>
            <a:ext cx="3198468" cy="646331"/>
          </a:xfrm>
          <a:prstGeom prst="rect">
            <a:avLst/>
          </a:prstGeom>
          <a:noFill/>
        </p:spPr>
        <p:txBody>
          <a:bodyPr wrap="square" rtlCol="0">
            <a:spAutoFit/>
          </a:bodyPr>
          <a:lstStyle/>
          <a:p>
            <a:r>
              <a:rPr lang="en-IN" sz="3600" dirty="0">
                <a:solidFill>
                  <a:schemeClr val="bg1">
                    <a:lumMod val="95000"/>
                  </a:schemeClr>
                </a:solidFill>
              </a:rPr>
              <a:t>Data Modelling</a:t>
            </a:r>
          </a:p>
        </p:txBody>
      </p:sp>
      <p:sp>
        <p:nvSpPr>
          <p:cNvPr id="43" name="TextBox 42">
            <a:extLst>
              <a:ext uri="{FF2B5EF4-FFF2-40B4-BE49-F238E27FC236}">
                <a16:creationId xmlns:a16="http://schemas.microsoft.com/office/drawing/2014/main" id="{48F7531F-6FAF-D184-60AB-3BB1EBBC3D02}"/>
              </a:ext>
            </a:extLst>
          </p:cNvPr>
          <p:cNvSpPr txBox="1"/>
          <p:nvPr/>
        </p:nvSpPr>
        <p:spPr>
          <a:xfrm>
            <a:off x="9835116" y="6344466"/>
            <a:ext cx="3198468" cy="646332"/>
          </a:xfrm>
          <a:prstGeom prst="rect">
            <a:avLst/>
          </a:prstGeom>
          <a:noFill/>
        </p:spPr>
        <p:txBody>
          <a:bodyPr wrap="square" rtlCol="0">
            <a:spAutoFit/>
          </a:bodyPr>
          <a:lstStyle/>
          <a:p>
            <a:r>
              <a:rPr lang="en-IN" sz="3600" dirty="0">
                <a:solidFill>
                  <a:schemeClr val="bg1">
                    <a:lumMod val="95000"/>
                  </a:schemeClr>
                </a:solidFill>
              </a:rPr>
              <a:t>Data Analysis</a:t>
            </a:r>
          </a:p>
        </p:txBody>
      </p:sp>
      <p:sp>
        <p:nvSpPr>
          <p:cNvPr id="44" name="TextBox 43">
            <a:extLst>
              <a:ext uri="{FF2B5EF4-FFF2-40B4-BE49-F238E27FC236}">
                <a16:creationId xmlns:a16="http://schemas.microsoft.com/office/drawing/2014/main" id="{9239BCB9-452B-166E-CC3F-59F83437FD05}"/>
              </a:ext>
            </a:extLst>
          </p:cNvPr>
          <p:cNvSpPr txBox="1"/>
          <p:nvPr/>
        </p:nvSpPr>
        <p:spPr>
          <a:xfrm>
            <a:off x="11717438" y="8042137"/>
            <a:ext cx="3495130" cy="646332"/>
          </a:xfrm>
          <a:prstGeom prst="rect">
            <a:avLst/>
          </a:prstGeom>
          <a:noFill/>
        </p:spPr>
        <p:txBody>
          <a:bodyPr wrap="square" rtlCol="0">
            <a:spAutoFit/>
          </a:bodyPr>
          <a:lstStyle/>
          <a:p>
            <a:r>
              <a:rPr lang="en-IN" sz="3600" dirty="0">
                <a:solidFill>
                  <a:schemeClr val="bg1">
                    <a:lumMod val="95000"/>
                  </a:schemeClr>
                </a:solidFill>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5925337" y="-22070"/>
            <a:ext cx="5665909" cy="1167051"/>
          </a:xfrm>
          <a:prstGeom prst="rect">
            <a:avLst/>
          </a:prstGeom>
        </p:spPr>
        <p:txBody>
          <a:bodyPr wrap="square" lIns="0" tIns="0" rIns="0" bIns="0" rtlCol="0" anchor="t">
            <a:spAutoFit/>
          </a:bodyPr>
          <a:lstStyle/>
          <a:p>
            <a:pPr algn="ctr">
              <a:lnSpc>
                <a:spcPts val="9600"/>
              </a:lnSpc>
            </a:pPr>
            <a:r>
              <a:rPr lang="en-US" sz="6600" spc="-80" dirty="0">
                <a:solidFill>
                  <a:schemeClr val="bg1">
                    <a:lumMod val="95000"/>
                  </a:schemeClr>
                </a:solidFill>
                <a:highlight>
                  <a:srgbClr val="A100FF"/>
                </a:highlight>
                <a:latin typeface="Graphik Regular" panose="020B0503030202060203" pitchFamily="34" charset="0"/>
              </a:rPr>
              <a:t>Insights</a:t>
            </a:r>
          </a:p>
        </p:txBody>
      </p:sp>
      <p:grpSp>
        <p:nvGrpSpPr>
          <p:cNvPr id="4" name="Group 4"/>
          <p:cNvGrpSpPr/>
          <p:nvPr/>
        </p:nvGrpSpPr>
        <p:grpSpPr>
          <a:xfrm>
            <a:off x="517112" y="8761322"/>
            <a:ext cx="17253775" cy="2044053"/>
            <a:chOff x="0" y="-35965"/>
            <a:chExt cx="23005033" cy="2725404"/>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96229" y="-35965"/>
              <a:ext cx="3571203"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417207" y="6437487"/>
            <a:ext cx="2972219" cy="881758"/>
          </a:xfrm>
          <a:prstGeom prst="rect">
            <a:avLst/>
          </a:prstGeom>
        </p:spPr>
      </p:pic>
      <p:sp>
        <p:nvSpPr>
          <p:cNvPr id="18" name="TextBox 17">
            <a:extLst>
              <a:ext uri="{FF2B5EF4-FFF2-40B4-BE49-F238E27FC236}">
                <a16:creationId xmlns:a16="http://schemas.microsoft.com/office/drawing/2014/main" id="{AD1B29CF-A12F-7809-5957-1334B19D07E9}"/>
              </a:ext>
            </a:extLst>
          </p:cNvPr>
          <p:cNvSpPr txBox="1"/>
          <p:nvPr/>
        </p:nvSpPr>
        <p:spPr>
          <a:xfrm>
            <a:off x="611661" y="1659585"/>
            <a:ext cx="17025175" cy="7109639"/>
          </a:xfrm>
          <a:prstGeom prst="rect">
            <a:avLst/>
          </a:prstGeom>
          <a:noFill/>
        </p:spPr>
        <p:txBody>
          <a:bodyPr wrap="square" rtlCol="0">
            <a:spAutoFit/>
          </a:bodyPr>
          <a:lstStyle/>
          <a:p>
            <a:pPr marL="457200" indent="-457200">
              <a:buAutoNum type="arabicPeriod"/>
            </a:pPr>
            <a:r>
              <a:rPr lang="en-US" sz="2400" b="0" i="0" dirty="0">
                <a:solidFill>
                  <a:srgbClr val="374151"/>
                </a:solidFill>
                <a:effectLst/>
                <a:latin typeface="Söhne"/>
              </a:rPr>
              <a:t>The data represents social buzz in various categories. Analyzing the  total scores for each  category, we can observe the</a:t>
            </a:r>
          </a:p>
          <a:p>
            <a:r>
              <a:rPr lang="en-US" sz="2400" b="0" i="0" dirty="0">
                <a:solidFill>
                  <a:srgbClr val="374151"/>
                </a:solidFill>
                <a:effectLst/>
                <a:latin typeface="Söhne"/>
              </a:rPr>
              <a:t>       following insights:</a:t>
            </a:r>
            <a:endParaRPr lang="en-US" sz="2400" dirty="0">
              <a:solidFill>
                <a:srgbClr val="374151"/>
              </a:solidFill>
              <a:latin typeface="Söhne"/>
            </a:endParaRPr>
          </a:p>
          <a:p>
            <a:pPr marL="457200" indent="-457200">
              <a:buFont typeface="Arial" panose="020B0604020202020204" pitchFamily="34" charset="0"/>
              <a:buChar char="•"/>
            </a:pPr>
            <a:r>
              <a:rPr lang="en-US" sz="2400" dirty="0">
                <a:solidFill>
                  <a:srgbClr val="374151"/>
                </a:solidFill>
                <a:latin typeface="Söhne"/>
              </a:rPr>
              <a:t>Popular Categories: Categories like </a:t>
            </a:r>
            <a:r>
              <a:rPr lang="en-GB" sz="2400" dirty="0">
                <a:solidFill>
                  <a:srgbClr val="374151"/>
                </a:solidFill>
                <a:latin typeface="Söhne"/>
              </a:rPr>
              <a:t>"Animals," "Science", "Healthy eating", "Technology", "Food"</a:t>
            </a:r>
            <a:r>
              <a:rPr lang="en-US" sz="2400" dirty="0">
                <a:solidFill>
                  <a:srgbClr val="374151"/>
                </a:solidFill>
                <a:latin typeface="Söhne"/>
              </a:rPr>
              <a:t> </a:t>
            </a:r>
            <a:r>
              <a:rPr lang="en-US" sz="2400" b="0" i="0" dirty="0">
                <a:solidFill>
                  <a:srgbClr val="374151"/>
                </a:solidFill>
                <a:effectLst/>
                <a:latin typeface="Söhne"/>
              </a:rPr>
              <a:t>have high total scores, indicating significant engagement and interest in these topics.</a:t>
            </a:r>
          </a:p>
          <a:p>
            <a:pPr marL="457200" indent="-457200">
              <a:buFont typeface="Arial" panose="020B0604020202020204" pitchFamily="34" charset="0"/>
              <a:buChar char="•"/>
            </a:pPr>
            <a:r>
              <a:rPr lang="en-US" sz="2400" b="0" i="0" dirty="0">
                <a:solidFill>
                  <a:srgbClr val="374151"/>
                </a:solidFill>
                <a:effectLst/>
                <a:latin typeface="Söhne"/>
              </a:rPr>
              <a:t>Lower Engagement Categories</a:t>
            </a:r>
            <a:r>
              <a:rPr lang="en-US" sz="2400" dirty="0">
                <a:solidFill>
                  <a:srgbClr val="374151"/>
                </a:solidFill>
                <a:latin typeface="Söhne"/>
              </a:rPr>
              <a:t>: Categories like </a:t>
            </a:r>
            <a:r>
              <a:rPr lang="en-GB" sz="2400" dirty="0">
                <a:solidFill>
                  <a:srgbClr val="374151"/>
                </a:solidFill>
                <a:latin typeface="Söhne"/>
              </a:rPr>
              <a:t>"Studying", "Dogs", "Tennis", "Veganism", "Public speaking"</a:t>
            </a:r>
            <a:r>
              <a:rPr lang="en-US" sz="2400" dirty="0">
                <a:solidFill>
                  <a:srgbClr val="374151"/>
                </a:solidFill>
                <a:latin typeface="Söhne"/>
              </a:rPr>
              <a:t> </a:t>
            </a:r>
            <a:r>
              <a:rPr lang="en-US" sz="2400" b="0" i="0" dirty="0">
                <a:solidFill>
                  <a:srgbClr val="374151"/>
                </a:solidFill>
                <a:effectLst/>
                <a:latin typeface="Söhne"/>
              </a:rPr>
              <a:t>have relatively lower total </a:t>
            </a:r>
            <a:r>
              <a:rPr lang="en-US" sz="2400" dirty="0">
                <a:solidFill>
                  <a:srgbClr val="374151"/>
                </a:solidFill>
                <a:latin typeface="Söhne"/>
              </a:rPr>
              <a:t>scores, indicating comparatively less engagement or interest in these topics.</a:t>
            </a:r>
          </a:p>
          <a:p>
            <a:pPr marL="457200" indent="-457200">
              <a:buFont typeface="Arial" panose="020B0604020202020204" pitchFamily="34" charset="0"/>
              <a:buChar char="•"/>
            </a:pPr>
            <a:r>
              <a:rPr lang="en-GB" sz="2400" dirty="0">
                <a:solidFill>
                  <a:srgbClr val="374151"/>
                </a:solidFill>
                <a:latin typeface="Söhne"/>
              </a:rPr>
              <a:t>Content analysis shows that photographs are the most common type of content, accounting for 26.8% of the total, while audio content is comparatively less common.</a:t>
            </a:r>
          </a:p>
          <a:p>
            <a:r>
              <a:rPr lang="en-US" sz="2400" b="0" i="0" dirty="0">
                <a:solidFill>
                  <a:srgbClr val="374151"/>
                </a:solidFill>
                <a:effectLst/>
                <a:latin typeface="Söhne"/>
              </a:rPr>
              <a:t>3.    Distribution of score highest Photo content.</a:t>
            </a:r>
            <a:endParaRPr lang="en-US" sz="2400" dirty="0">
              <a:solidFill>
                <a:srgbClr val="374151"/>
              </a:solidFill>
              <a:latin typeface="Söhne"/>
            </a:endParaRPr>
          </a:p>
          <a:p>
            <a:pPr marL="457200" indent="-457200">
              <a:buAutoNum type="arabicPeriod" startAt="4"/>
            </a:pPr>
            <a:r>
              <a:rPr lang="en-US" sz="2400" b="0" i="0" dirty="0">
                <a:solidFill>
                  <a:srgbClr val="374151"/>
                </a:solidFill>
                <a:effectLst/>
                <a:latin typeface="Söhne"/>
              </a:rPr>
              <a:t>The month of August had the highest distribution of contents in 2020, while the month of May had the highest distribution of contents in 2021.</a:t>
            </a:r>
          </a:p>
          <a:p>
            <a:r>
              <a:rPr lang="en-US" sz="2400" dirty="0">
                <a:solidFill>
                  <a:srgbClr val="374151"/>
                </a:solidFill>
                <a:latin typeface="Söhne"/>
              </a:rPr>
              <a:t>5.    Data set has </a:t>
            </a:r>
            <a:r>
              <a:rPr lang="en-US" sz="2400" b="0" i="0" dirty="0">
                <a:solidFill>
                  <a:srgbClr val="374151"/>
                </a:solidFill>
                <a:effectLst/>
                <a:latin typeface="Söhne"/>
              </a:rPr>
              <a:t>most significant positive reactions.                                                      </a:t>
            </a:r>
          </a:p>
          <a:p>
            <a:endParaRPr lang="en-US" sz="2400" b="0" i="0" dirty="0">
              <a:solidFill>
                <a:srgbClr val="374151"/>
              </a:solidFill>
              <a:effectLst/>
              <a:latin typeface="Söhne"/>
            </a:endParaRPr>
          </a:p>
          <a:p>
            <a:pPr marL="514350" indent="-514350">
              <a:buAutoNum type="arabicPeriod" startAt="2"/>
            </a:pPr>
            <a:endParaRPr lang="en-US" sz="2400" dirty="0">
              <a:solidFill>
                <a:srgbClr val="374151"/>
              </a:solidFill>
              <a:latin typeface="Söhne"/>
            </a:endParaRPr>
          </a:p>
          <a:p>
            <a:pPr marL="514350" indent="-514350">
              <a:buAutoNum type="arabicPeriod" startAt="2"/>
            </a:pPr>
            <a:endParaRPr lang="en-US" sz="2400" b="0" i="0" dirty="0">
              <a:solidFill>
                <a:srgbClr val="374151"/>
              </a:solidFill>
              <a:effectLst/>
              <a:latin typeface="Söhne"/>
            </a:endParaRPr>
          </a:p>
          <a:p>
            <a:pPr marL="514350" indent="-514350">
              <a:buAutoNum type="arabicPeriod" startAt="2"/>
            </a:pPr>
            <a:endParaRPr lang="en-US" sz="2400" b="0" i="0" dirty="0">
              <a:solidFill>
                <a:srgbClr val="374151"/>
              </a:solidFill>
              <a:effectLst/>
              <a:latin typeface="Söhne"/>
            </a:endParaRPr>
          </a:p>
          <a:p>
            <a:pPr marL="514350" indent="-514350">
              <a:buFont typeface="+mj-lt"/>
              <a:buAutoNum type="arabicPeriod"/>
            </a:pPr>
            <a:endParaRPr lang="en-IN" sz="2400" dirty="0"/>
          </a:p>
          <a:p>
            <a:pPr marL="514350" indent="-514350">
              <a:buFont typeface="+mj-lt"/>
              <a:buAutoNum type="arabicPeriod"/>
            </a:pPr>
            <a:endParaRPr lang="en-IN" sz="2400" dirty="0"/>
          </a:p>
          <a:p>
            <a:endParaRPr lang="en-IN" sz="2400" dirty="0"/>
          </a:p>
        </p:txBody>
      </p:sp>
      <p:sp>
        <p:nvSpPr>
          <p:cNvPr id="19" name="TextBox 18">
            <a:extLst>
              <a:ext uri="{FF2B5EF4-FFF2-40B4-BE49-F238E27FC236}">
                <a16:creationId xmlns:a16="http://schemas.microsoft.com/office/drawing/2014/main" id="{22E38ADE-CCDA-BED6-725C-1D39755AB898}"/>
              </a:ext>
            </a:extLst>
          </p:cNvPr>
          <p:cNvSpPr txBox="1"/>
          <p:nvPr/>
        </p:nvSpPr>
        <p:spPr>
          <a:xfrm>
            <a:off x="6992834" y="7362067"/>
            <a:ext cx="3646937" cy="1261884"/>
          </a:xfrm>
          <a:prstGeom prst="rect">
            <a:avLst/>
          </a:prstGeom>
          <a:solidFill>
            <a:schemeClr val="bg1"/>
          </a:solidFill>
        </p:spPr>
        <p:txBody>
          <a:bodyPr wrap="square" rtlCol="0">
            <a:spAutoFit/>
          </a:bodyPr>
          <a:lstStyle/>
          <a:p>
            <a:pPr algn="ctr"/>
            <a:r>
              <a:rPr lang="en-IN" sz="2400" dirty="0">
                <a:solidFill>
                  <a:srgbClr val="883C84"/>
                </a:solidFill>
              </a:rPr>
              <a:t>TOTAL CONTENT  DISTRIBUTION</a:t>
            </a:r>
          </a:p>
          <a:p>
            <a:pPr algn="ctr"/>
            <a:r>
              <a:rPr lang="en-IN" sz="2800" b="1" dirty="0">
                <a:solidFill>
                  <a:srgbClr val="883C84"/>
                </a:solidFill>
              </a:rPr>
              <a:t>24573</a:t>
            </a:r>
          </a:p>
        </p:txBody>
      </p:sp>
      <p:sp>
        <p:nvSpPr>
          <p:cNvPr id="24" name="TextBox 23">
            <a:extLst>
              <a:ext uri="{FF2B5EF4-FFF2-40B4-BE49-F238E27FC236}">
                <a16:creationId xmlns:a16="http://schemas.microsoft.com/office/drawing/2014/main" id="{21D2A091-252D-E236-10FB-01F8770455EB}"/>
              </a:ext>
            </a:extLst>
          </p:cNvPr>
          <p:cNvSpPr txBox="1"/>
          <p:nvPr/>
        </p:nvSpPr>
        <p:spPr>
          <a:xfrm>
            <a:off x="12736500" y="7324386"/>
            <a:ext cx="2678402" cy="1323439"/>
          </a:xfrm>
          <a:prstGeom prst="rect">
            <a:avLst/>
          </a:prstGeom>
          <a:noFill/>
        </p:spPr>
        <p:txBody>
          <a:bodyPr wrap="square" rtlCol="0">
            <a:spAutoFit/>
          </a:bodyPr>
          <a:lstStyle/>
          <a:p>
            <a:pPr algn="ctr"/>
            <a:r>
              <a:rPr lang="en-IN" sz="2400" dirty="0">
                <a:solidFill>
                  <a:srgbClr val="963488"/>
                </a:solidFill>
              </a:rPr>
              <a:t>PEAK CATEGORY</a:t>
            </a:r>
          </a:p>
          <a:p>
            <a:pPr algn="ctr"/>
            <a:r>
              <a:rPr lang="en-IN" sz="2400" dirty="0">
                <a:solidFill>
                  <a:srgbClr val="963488"/>
                </a:solidFill>
              </a:rPr>
              <a:t>ANIMAL</a:t>
            </a:r>
          </a:p>
          <a:p>
            <a:pPr algn="ctr"/>
            <a:r>
              <a:rPr lang="en-IN" sz="3200" b="1" dirty="0">
                <a:solidFill>
                  <a:srgbClr val="963488"/>
                </a:solidFill>
              </a:rPr>
              <a:t>74965</a:t>
            </a:r>
          </a:p>
        </p:txBody>
      </p:sp>
      <p:sp>
        <p:nvSpPr>
          <p:cNvPr id="28" name="TextBox 27">
            <a:extLst>
              <a:ext uri="{FF2B5EF4-FFF2-40B4-BE49-F238E27FC236}">
                <a16:creationId xmlns:a16="http://schemas.microsoft.com/office/drawing/2014/main" id="{301B496C-6F1A-12C1-4CA6-4F4476C46806}"/>
              </a:ext>
            </a:extLst>
          </p:cNvPr>
          <p:cNvSpPr txBox="1"/>
          <p:nvPr/>
        </p:nvSpPr>
        <p:spPr>
          <a:xfrm>
            <a:off x="1687943" y="7407464"/>
            <a:ext cx="3648330" cy="1015663"/>
          </a:xfrm>
          <a:prstGeom prst="rect">
            <a:avLst/>
          </a:prstGeom>
          <a:noFill/>
        </p:spPr>
        <p:txBody>
          <a:bodyPr wrap="square">
            <a:spAutoFit/>
          </a:bodyPr>
          <a:lstStyle/>
          <a:p>
            <a:pPr algn="ctr"/>
            <a:r>
              <a:rPr lang="en-IN" sz="2400" dirty="0">
                <a:solidFill>
                  <a:srgbClr val="963488"/>
                </a:solidFill>
              </a:rPr>
              <a:t>UNIQUE CATEGORY</a:t>
            </a:r>
          </a:p>
          <a:p>
            <a:pPr algn="ctr"/>
            <a:r>
              <a:rPr lang="en-IN" sz="3600" b="1" dirty="0">
                <a:solidFill>
                  <a:srgbClr val="963488"/>
                </a:solidFill>
              </a:rPr>
              <a:t>16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17292" y="9944100"/>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4" name="Group 14"/>
          <p:cNvGrpSpPr/>
          <p:nvPr/>
        </p:nvGrpSpPr>
        <p:grpSpPr>
          <a:xfrm>
            <a:off x="-50226" y="-215626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19889" y="0"/>
            <a:ext cx="2386482" cy="10308167"/>
          </a:xfrm>
          <a:prstGeom prst="rect">
            <a:avLst/>
          </a:prstGeom>
          <a:solidFill>
            <a:srgbClr val="A100FF"/>
          </a:solidFill>
        </p:spPr>
        <p:txBody>
          <a:bodyPr/>
          <a:lstStyle/>
          <a:p>
            <a:endParaRPr lang="en-BY"/>
          </a:p>
        </p:txBody>
      </p:sp>
      <p:pic>
        <p:nvPicPr>
          <p:cNvPr id="30" name="Picture 29" descr="A close-up of a data display&#10;&#10;Description automatically generated">
            <a:extLst>
              <a:ext uri="{FF2B5EF4-FFF2-40B4-BE49-F238E27FC236}">
                <a16:creationId xmlns:a16="http://schemas.microsoft.com/office/drawing/2014/main" id="{166657F6-F0DB-A9F7-20E5-4AC1BFA33C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9986" y="-28234"/>
            <a:ext cx="15561081" cy="9538016"/>
          </a:xfrm>
          <a:prstGeom prst="rect">
            <a:avLst/>
          </a:prstGeom>
        </p:spPr>
      </p:pic>
      <p:sp>
        <p:nvSpPr>
          <p:cNvPr id="32" name="TextBox 31">
            <a:extLst>
              <a:ext uri="{FF2B5EF4-FFF2-40B4-BE49-F238E27FC236}">
                <a16:creationId xmlns:a16="http://schemas.microsoft.com/office/drawing/2014/main" id="{F562F17D-A57E-C4F4-7E05-DA162C138344}"/>
              </a:ext>
            </a:extLst>
          </p:cNvPr>
          <p:cNvSpPr txBox="1"/>
          <p:nvPr/>
        </p:nvSpPr>
        <p:spPr>
          <a:xfrm>
            <a:off x="2446987" y="9325116"/>
            <a:ext cx="4745786" cy="707886"/>
          </a:xfrm>
          <a:prstGeom prst="rect">
            <a:avLst/>
          </a:prstGeom>
          <a:noFill/>
        </p:spPr>
        <p:txBody>
          <a:bodyPr wrap="none" rtlCol="0">
            <a:spAutoFit/>
          </a:bodyPr>
          <a:lstStyle/>
          <a:p>
            <a:r>
              <a:rPr lang="en-BY" sz="2000" dirty="0">
                <a:hlinkClick r:id="rId6"/>
              </a:rPr>
              <a:t>Follow the link to the Interactive Dashboard</a:t>
            </a:r>
            <a:endParaRPr lang="en-BY" sz="2000" dirty="0"/>
          </a:p>
          <a:p>
            <a:r>
              <a:rPr lang="en-GB" sz="2000" dirty="0"/>
              <a:t>O</a:t>
            </a:r>
            <a:r>
              <a:rPr lang="en-BY" sz="2000" dirty="0"/>
              <a:t>r </a:t>
            </a:r>
            <a:r>
              <a:rPr lang="en-BY" sz="2000" dirty="0">
                <a:hlinkClick r:id="rId7"/>
              </a:rPr>
              <a:t>GitHub Repository</a:t>
            </a:r>
            <a:endParaRPr lang="en-BY"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7490469" y="43998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7499366" y="1697367"/>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7490469" y="7221453"/>
            <a:ext cx="942466" cy="279598"/>
          </a:xfrm>
          <a:prstGeom prst="rect">
            <a:avLst/>
          </a:prstGeom>
        </p:spPr>
      </p:pic>
      <p:sp>
        <p:nvSpPr>
          <p:cNvPr id="6" name="TextBox 6"/>
          <p:cNvSpPr txBox="1"/>
          <p:nvPr/>
        </p:nvSpPr>
        <p:spPr>
          <a:xfrm>
            <a:off x="533401" y="43072"/>
            <a:ext cx="3962400" cy="1231106"/>
          </a:xfrm>
          <a:prstGeom prst="rect">
            <a:avLst/>
          </a:prstGeom>
        </p:spPr>
        <p:txBody>
          <a:bodyPr wrap="square" lIns="0" tIns="0" rIns="0" bIns="0" rtlCol="0" anchor="t">
            <a:spAutoFit/>
          </a:bodyPr>
          <a:lstStyle/>
          <a:p>
            <a:pPr>
              <a:lnSpc>
                <a:spcPts val="9600"/>
              </a:lnSpc>
            </a:pPr>
            <a:r>
              <a:rPr lang="en-US" sz="8000" spc="-80" dirty="0">
                <a:solidFill>
                  <a:schemeClr val="bg1"/>
                </a:solidFill>
                <a:highlight>
                  <a:srgbClr val="A100FF"/>
                </a:highlight>
                <a:latin typeface="Graphik Regular" panose="020B0503030202060203" pitchFamily="34" charset="0"/>
              </a:rPr>
              <a:t>Summary</a:t>
            </a:r>
          </a:p>
        </p:txBody>
      </p:sp>
      <p:grpSp>
        <p:nvGrpSpPr>
          <p:cNvPr id="7" name="Group 7"/>
          <p:cNvGrpSpPr/>
          <p:nvPr/>
        </p:nvGrpSpPr>
        <p:grpSpPr>
          <a:xfrm>
            <a:off x="8521245" y="9056268"/>
            <a:ext cx="9711338" cy="1931265"/>
            <a:chOff x="0" y="0"/>
            <a:chExt cx="12948451" cy="2689439"/>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2" name="Group 12"/>
          <p:cNvGrpSpPr/>
          <p:nvPr/>
        </p:nvGrpSpPr>
        <p:grpSpPr>
          <a:xfrm>
            <a:off x="8521245" y="-987473"/>
            <a:ext cx="9711338" cy="2017079"/>
            <a:chOff x="0" y="0"/>
            <a:chExt cx="12948451" cy="2689439"/>
          </a:xfrm>
        </p:grpSpPr>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325575" y="1290697"/>
            <a:ext cx="17007540" cy="7544886"/>
            <a:chOff x="-15106764" y="-709762"/>
            <a:chExt cx="22676720" cy="10059851"/>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15106764" y="-709762"/>
              <a:ext cx="11963052" cy="10059851"/>
            </a:xfrm>
            <a:prstGeom prst="rect">
              <a:avLst/>
            </a:prstGeom>
          </p:spPr>
          <p:txBody>
            <a:bodyPr wrap="square" lIns="0" tIns="0" rIns="0" bIns="0" rtlCol="0" anchor="t">
              <a:spAutoFit/>
            </a:bodyPr>
            <a:lstStyle/>
            <a:p>
              <a:pPr marL="514350" indent="-514350">
                <a:lnSpc>
                  <a:spcPct val="150000"/>
                </a:lnSpc>
                <a:buFont typeface="+mj-lt"/>
                <a:buAutoNum type="arabicPeriod"/>
              </a:pPr>
              <a:r>
                <a:rPr lang="en-US" sz="2000" b="1" spc="-21" dirty="0">
                  <a:solidFill>
                    <a:srgbClr val="000000"/>
                  </a:solidFill>
                  <a:latin typeface="Graphik Regular" panose="020B0503030202060203" pitchFamily="34" charset="0"/>
                </a:rPr>
                <a:t>Insights  for Effective  Content Creation </a:t>
              </a:r>
              <a:r>
                <a:rPr lang="en-US" sz="2800" b="1" spc="-21" dirty="0">
                  <a:solidFill>
                    <a:srgbClr val="000000"/>
                  </a:solidFill>
                  <a:latin typeface="Graphik Regular" panose="020B0503030202060203" pitchFamily="34" charset="0"/>
                </a:rPr>
                <a:t> </a:t>
              </a:r>
              <a:r>
                <a:rPr lang="en-US" b="1" spc="-21" dirty="0">
                  <a:solidFill>
                    <a:srgbClr val="000000"/>
                  </a:solidFill>
                  <a:latin typeface="Graphik Regular" panose="020B0503030202060203" pitchFamily="34" charset="0"/>
                </a:rPr>
                <a:t>:</a:t>
              </a:r>
              <a:endParaRPr lang="en-US" sz="1600" b="1" spc="-21" dirty="0">
                <a:solidFill>
                  <a:srgbClr val="000000"/>
                </a:solidFill>
                <a:latin typeface="Graphik Regular" panose="020B0503030202060203" pitchFamily="34" charset="0"/>
              </a:endParaRPr>
            </a:p>
            <a:p>
              <a:r>
                <a:rPr lang="en-US" sz="2000" spc="-21" dirty="0">
                  <a:solidFill>
                    <a:srgbClr val="000000"/>
                  </a:solidFill>
                  <a:latin typeface="Graphik Regular" panose="020B0503030202060203" pitchFamily="34" charset="0"/>
                </a:rPr>
                <a:t>Identify top categories  and content type with the highest score  </a:t>
              </a:r>
            </a:p>
            <a:p>
              <a:r>
                <a:rPr lang="en-US" sz="2000" spc="-21" dirty="0">
                  <a:solidFill>
                    <a:srgbClr val="000000"/>
                  </a:solidFill>
                  <a:latin typeface="Graphik Regular" panose="020B0503030202060203" pitchFamily="34" charset="0"/>
                </a:rPr>
                <a:t>Prioritize  content creation efforts based on popularity improve</a:t>
              </a:r>
            </a:p>
            <a:p>
              <a:r>
                <a:rPr lang="en-US" sz="2000" spc="-21" dirty="0">
                  <a:solidFill>
                    <a:srgbClr val="000000"/>
                  </a:solidFill>
                  <a:latin typeface="Graphik Regular" panose="020B0503030202060203" pitchFamily="34" charset="0"/>
                </a:rPr>
                <a:t>Audience engagement by focusing on high- performing  content</a:t>
              </a:r>
              <a:r>
                <a:rPr lang="en-US" spc="-21" dirty="0">
                  <a:solidFill>
                    <a:srgbClr val="000000"/>
                  </a:solidFill>
                  <a:latin typeface="Graphik Regular" panose="020B0503030202060203" pitchFamily="34" charset="0"/>
                </a:rPr>
                <a:t>. </a:t>
              </a:r>
            </a:p>
            <a:p>
              <a:endParaRPr lang="en-US" sz="2000" b="1" spc="-21" dirty="0">
                <a:solidFill>
                  <a:srgbClr val="000000"/>
                </a:solidFill>
                <a:latin typeface="Graphik Regular" panose="020B0503030202060203" pitchFamily="34" charset="0"/>
              </a:endParaRPr>
            </a:p>
            <a:p>
              <a:pPr marL="514350" indent="-514350">
                <a:buAutoNum type="arabicPeriod" startAt="2"/>
              </a:pPr>
              <a:r>
                <a:rPr lang="en-US" sz="2000" b="1" spc="-21" dirty="0">
                  <a:solidFill>
                    <a:srgbClr val="000000"/>
                  </a:solidFill>
                  <a:latin typeface="Graphik Regular" panose="020B0503030202060203" pitchFamily="34" charset="0"/>
                </a:rPr>
                <a:t>Optimizing Content Posting  Schedule </a:t>
              </a:r>
              <a:r>
                <a:rPr lang="en-US" sz="2400" b="1" spc="-21" dirty="0">
                  <a:solidFill>
                    <a:srgbClr val="000000"/>
                  </a:solidFill>
                  <a:latin typeface="Graphik Regular" panose="020B0503030202060203" pitchFamily="34" charset="0"/>
                </a:rPr>
                <a:t>:</a:t>
              </a:r>
            </a:p>
            <a:p>
              <a:r>
                <a:rPr lang="en-US" sz="2000" spc="-21" dirty="0">
                  <a:solidFill>
                    <a:srgbClr val="000000"/>
                  </a:solidFill>
                  <a:latin typeface="Graphik Regular" panose="020B0503030202060203" pitchFamily="34" charset="0"/>
                </a:rPr>
                <a:t>Analyze content  posting frequency  identify patterns and variations</a:t>
              </a:r>
            </a:p>
            <a:p>
              <a:r>
                <a:rPr lang="en-US" sz="2000" spc="-21" dirty="0">
                  <a:solidFill>
                    <a:srgbClr val="000000"/>
                  </a:solidFill>
                  <a:latin typeface="Graphik Regular" panose="020B0503030202060203" pitchFamily="34" charset="0"/>
                </a:rPr>
                <a:t>In posting schedule optimize posting  schedule for consistent and </a:t>
              </a:r>
            </a:p>
            <a:p>
              <a:r>
                <a:rPr lang="en-US" sz="2000" spc="-21" dirty="0">
                  <a:solidFill>
                    <a:srgbClr val="000000"/>
                  </a:solidFill>
                  <a:latin typeface="Graphik Regular" panose="020B0503030202060203" pitchFamily="34" charset="0"/>
                </a:rPr>
                <a:t>Engaging content.</a:t>
              </a:r>
            </a:p>
            <a:p>
              <a:endParaRPr lang="en-US" sz="2000" spc="-21" dirty="0">
                <a:solidFill>
                  <a:srgbClr val="000000"/>
                </a:solidFill>
                <a:latin typeface="Graphik Regular" panose="020B0503030202060203" pitchFamily="34" charset="0"/>
              </a:endParaRPr>
            </a:p>
            <a:p>
              <a:pPr marL="514350" indent="-514350">
                <a:buAutoNum type="arabicPeriod" startAt="3"/>
              </a:pPr>
              <a:r>
                <a:rPr lang="en-US" sz="2000" b="1" spc="-21" dirty="0">
                  <a:solidFill>
                    <a:srgbClr val="000000"/>
                  </a:solidFill>
                  <a:latin typeface="Graphik Regular" panose="020B0503030202060203" pitchFamily="34" charset="0"/>
                </a:rPr>
                <a:t>Analyze Content Maximum user Engagement :</a:t>
              </a:r>
            </a:p>
            <a:p>
              <a:r>
                <a:rPr lang="en-US" sz="2000" spc="-21" dirty="0">
                  <a:solidFill>
                    <a:srgbClr val="000000"/>
                  </a:solidFill>
                  <a:latin typeface="Graphik Regular" panose="020B0503030202060203" pitchFamily="34" charset="0"/>
                </a:rPr>
                <a:t>Understand the distribution of user reaction customize content to resonate with the audience maximum user engagement and positive reaction .</a:t>
              </a:r>
            </a:p>
            <a:p>
              <a:endParaRPr lang="en-US" sz="2000" spc="-21" dirty="0">
                <a:solidFill>
                  <a:srgbClr val="000000"/>
                </a:solidFill>
                <a:latin typeface="Graphik Regular" panose="020B0503030202060203" pitchFamily="34" charset="0"/>
              </a:endParaRPr>
            </a:p>
            <a:p>
              <a:r>
                <a:rPr lang="en-US" sz="2000" b="1" spc="-21" dirty="0">
                  <a:solidFill>
                    <a:srgbClr val="000000"/>
                  </a:solidFill>
                  <a:latin typeface="Graphik Regular" panose="020B0503030202060203" pitchFamily="34" charset="0"/>
                </a:rPr>
                <a:t>4.</a:t>
              </a:r>
              <a:r>
                <a:rPr lang="en-US" sz="2000" b="1" dirty="0"/>
                <a:t>    </a:t>
              </a:r>
              <a:r>
                <a:rPr lang="en-US" sz="2000" b="1" i="0" dirty="0">
                  <a:solidFill>
                    <a:srgbClr val="374151"/>
                  </a:solidFill>
                  <a:effectLst/>
                  <a:latin typeface="Söhne"/>
                </a:rPr>
                <a:t>Impact of Reactions: </a:t>
              </a:r>
            </a:p>
            <a:p>
              <a:r>
                <a:rPr lang="en-US" sz="2000" b="0" i="0" dirty="0">
                  <a:solidFill>
                    <a:srgbClr val="374151"/>
                  </a:solidFill>
                  <a:effectLst/>
                  <a:latin typeface="Söhne"/>
                </a:rPr>
                <a:t>By analyzing sentiment scores, the project aimed to determine the impact of positive, neutral, and negative reactions within each category. This analysis helped identify the categories with the most significant positive reactions.</a:t>
              </a:r>
            </a:p>
            <a:p>
              <a:endParaRPr lang="en-US" sz="2400" spc="-21" dirty="0">
                <a:solidFill>
                  <a:srgbClr val="000000"/>
                </a:solidFill>
                <a:latin typeface="Graphik Regular" panose="020B0503030202060203" pitchFamily="34" charset="0"/>
              </a:endParaRPr>
            </a:p>
            <a:p>
              <a:endParaRPr lang="en-US" sz="2800" spc="-21" dirty="0">
                <a:solidFill>
                  <a:srgbClr val="000000"/>
                </a:solidFill>
                <a:latin typeface="Graphik Regular" panose="020B0503030202060203" pitchFamily="34" charset="0"/>
              </a:endParaRPr>
            </a:p>
            <a:p>
              <a:endParaRPr lang="en-US" sz="2800" b="1" spc="-21" dirty="0">
                <a:solidFill>
                  <a:srgbClr val="000000"/>
                </a:solidFill>
                <a:latin typeface="Graphik Regular" panose="020B0503030202060203" pitchFamily="34" charset="0"/>
              </a:endParaRPr>
            </a:p>
            <a:p>
              <a:pPr>
                <a:lnSpc>
                  <a:spcPts val="2940"/>
                </a:lnSpc>
              </a:pPr>
              <a:r>
                <a:rPr lang="en-US" sz="2800" spc="-21" dirty="0">
                  <a:solidFill>
                    <a:srgbClr val="000000"/>
                  </a:solidFill>
                  <a:latin typeface="Graphik Regular" panose="020B0503030202060203" pitchFamily="34" charset="0"/>
                </a:rPr>
                <a:t>  </a:t>
              </a: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5" name="TextBox 4">
            <a:extLst>
              <a:ext uri="{FF2B5EF4-FFF2-40B4-BE49-F238E27FC236}">
                <a16:creationId xmlns:a16="http://schemas.microsoft.com/office/drawing/2014/main" id="{5C201DA6-BF68-D21B-8BC0-619E1ABBCE77}"/>
              </a:ext>
            </a:extLst>
          </p:cNvPr>
          <p:cNvSpPr txBox="1"/>
          <p:nvPr/>
        </p:nvSpPr>
        <p:spPr>
          <a:xfrm>
            <a:off x="9860468" y="1378633"/>
            <a:ext cx="7992103" cy="6309420"/>
          </a:xfrm>
          <a:prstGeom prst="rect">
            <a:avLst/>
          </a:prstGeom>
          <a:noFill/>
        </p:spPr>
        <p:txBody>
          <a:bodyPr wrap="square" rtlCol="0">
            <a:spAutoFit/>
          </a:bodyPr>
          <a:lstStyle/>
          <a:p>
            <a:r>
              <a:rPr lang="en-US" sz="2000" b="1" dirty="0"/>
              <a:t>5</a:t>
            </a:r>
            <a:r>
              <a:rPr lang="en-US" b="1" dirty="0"/>
              <a:t>.</a:t>
            </a:r>
            <a:r>
              <a:rPr lang="en-US" sz="2000" b="1" dirty="0"/>
              <a:t>   Content Strategy With Visualizations </a:t>
            </a:r>
            <a:r>
              <a:rPr lang="en-US" sz="2400" b="1" dirty="0"/>
              <a:t>:</a:t>
            </a:r>
          </a:p>
          <a:p>
            <a:r>
              <a:rPr lang="en-US" sz="2000" b="1" i="0" dirty="0">
                <a:solidFill>
                  <a:srgbClr val="374151"/>
                </a:solidFill>
                <a:effectLst/>
                <a:latin typeface="Söhne"/>
              </a:rPr>
              <a:t>Line Chart :</a:t>
            </a:r>
            <a:r>
              <a:rPr lang="en-US" sz="2000" b="0" i="0" dirty="0">
                <a:solidFill>
                  <a:srgbClr val="374151"/>
                </a:solidFill>
                <a:effectLst/>
                <a:latin typeface="Söhne"/>
              </a:rPr>
              <a:t> The line chart will illustrate the distribution of content over time. It will show how the volume of content changes across different months or time intervals. This visualization will help identify trends, spikes, or dips in content production, allowing users to understand the patterns of content creation.</a:t>
            </a:r>
          </a:p>
          <a:p>
            <a:endParaRPr lang="en-US" sz="2000" b="0" i="0" dirty="0">
              <a:solidFill>
                <a:srgbClr val="374151"/>
              </a:solidFill>
              <a:effectLst/>
              <a:latin typeface="Söhne"/>
            </a:endParaRPr>
          </a:p>
          <a:p>
            <a:r>
              <a:rPr lang="en-IN" sz="2000" b="1" dirty="0">
                <a:solidFill>
                  <a:srgbClr val="374151"/>
                </a:solidFill>
                <a:latin typeface="Söhne"/>
              </a:rPr>
              <a:t>D</a:t>
            </a:r>
            <a:r>
              <a:rPr lang="en-IN" sz="2000" b="1" i="0" dirty="0">
                <a:solidFill>
                  <a:srgbClr val="374151"/>
                </a:solidFill>
                <a:effectLst/>
                <a:latin typeface="Söhne"/>
              </a:rPr>
              <a:t>oughnut chart :</a:t>
            </a:r>
          </a:p>
          <a:p>
            <a:r>
              <a:rPr lang="en-IN" sz="2000" dirty="0">
                <a:solidFill>
                  <a:srgbClr val="374151"/>
                </a:solidFill>
                <a:latin typeface="Söhne"/>
              </a:rPr>
              <a:t>It provides a clear overview of the score distribution and </a:t>
            </a:r>
            <a:r>
              <a:rPr lang="en-US" sz="2000" b="0" i="0" dirty="0">
                <a:solidFill>
                  <a:srgbClr val="374151"/>
                </a:solidFill>
                <a:effectLst/>
                <a:latin typeface="Söhne"/>
              </a:rPr>
              <a:t>It helps viewers understand how the scores are distributed across different content and make comparisons between the content visually apparent.</a:t>
            </a:r>
          </a:p>
          <a:p>
            <a:r>
              <a:rPr lang="en-US" sz="2000" b="0" i="0" dirty="0">
                <a:solidFill>
                  <a:srgbClr val="374151"/>
                </a:solidFill>
                <a:effectLst/>
                <a:latin typeface="Söhne"/>
              </a:rPr>
              <a:t>The distribution of scores indicated that photo content had the highest engagement or impact among the various content types.</a:t>
            </a:r>
          </a:p>
          <a:p>
            <a:endParaRPr lang="en-US" sz="2000" dirty="0">
              <a:solidFill>
                <a:srgbClr val="374151"/>
              </a:solidFill>
              <a:latin typeface="Söhne"/>
            </a:endParaRPr>
          </a:p>
          <a:p>
            <a:r>
              <a:rPr lang="en-US" sz="2000" b="1" dirty="0">
                <a:solidFill>
                  <a:srgbClr val="374151"/>
                </a:solidFill>
                <a:latin typeface="Söhne"/>
              </a:rPr>
              <a:t>Column Chart :</a:t>
            </a:r>
          </a:p>
          <a:p>
            <a:r>
              <a:rPr lang="en-US" sz="2000" b="0" i="0" dirty="0">
                <a:solidFill>
                  <a:srgbClr val="374151"/>
                </a:solidFill>
                <a:effectLst/>
                <a:latin typeface="Söhne"/>
              </a:rPr>
              <a:t>This visualization will allow viewers to compare the impact of reactions for each category and observe the distribution of sentiments within each category. It provides a clear overview of the sentiment distribution and allows for easy identification of categories with a dominant sentiment or variations in sentiment impact across different categories.</a:t>
            </a:r>
            <a:endParaRPr lang="en-US" sz="2000" dirty="0"/>
          </a:p>
        </p:txBody>
      </p:sp>
      <p:sp>
        <p:nvSpPr>
          <p:cNvPr id="17" name="TextBox 16">
            <a:extLst>
              <a:ext uri="{FF2B5EF4-FFF2-40B4-BE49-F238E27FC236}">
                <a16:creationId xmlns:a16="http://schemas.microsoft.com/office/drawing/2014/main" id="{0430C596-5638-A4B1-1265-DDB124C586A0}"/>
              </a:ext>
            </a:extLst>
          </p:cNvPr>
          <p:cNvSpPr txBox="1"/>
          <p:nvPr/>
        </p:nvSpPr>
        <p:spPr>
          <a:xfrm>
            <a:off x="325575" y="7927886"/>
            <a:ext cx="17578791" cy="1015663"/>
          </a:xfrm>
          <a:prstGeom prst="rect">
            <a:avLst/>
          </a:prstGeom>
          <a:noFill/>
        </p:spPr>
        <p:txBody>
          <a:bodyPr wrap="square" rtlCol="0">
            <a:spAutoFit/>
          </a:bodyPr>
          <a:lstStyle/>
          <a:p>
            <a:r>
              <a:rPr lang="en-GB" sz="2000" dirty="0">
                <a:solidFill>
                  <a:srgbClr val="374151"/>
                </a:solidFill>
                <a:latin typeface="Söhne"/>
              </a:rPr>
              <a:t>Was recommend that the client focus on using visually appealing content, especially photographs, to attract the target audience. Additionally, they can explore topics related to animals, science, healthy eating, technology, food which have demonstrated positive sentiments and high grade. By understanding the dynamics of interaction and sentiment on social media, a client can optimize their content strategy and tailor it to suit the preferences of their audience</a:t>
            </a:r>
            <a:r>
              <a:rPr lang="en-GB" sz="2000" b="0" i="0" dirty="0">
                <a:solidFill>
                  <a:srgbClr val="E6EDF3"/>
                </a:solidFill>
                <a:effectLst/>
                <a:latin typeface="-apple-system"/>
              </a:rPr>
              <a:t>.</a:t>
            </a:r>
            <a:endParaRPr lang="en-IN"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7478</TotalTime>
  <Words>755</Words>
  <Application>Microsoft Macintosh PowerPoint</Application>
  <PresentationFormat>Custom</PresentationFormat>
  <Paragraphs>113</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Söhne</vt:lpstr>
      <vt:lpstr>Calibri</vt:lpstr>
      <vt:lpstr>Cadiz</vt:lpstr>
      <vt:lpstr>Clear Sans Regular Bold</vt:lpstr>
      <vt:lpstr>Graphik Regular</vt:lpstr>
      <vt:lpstr>-apple-system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Halina Kryvanos</cp:lastModifiedBy>
  <cp:revision>17</cp:revision>
  <dcterms:created xsi:type="dcterms:W3CDTF">2006-08-16T00:00:00Z</dcterms:created>
  <dcterms:modified xsi:type="dcterms:W3CDTF">2023-11-03T11:29:33Z</dcterms:modified>
  <dc:identifier>DAEhDyfaYKE</dc:identifier>
</cp:coreProperties>
</file>